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E8340-F78E-4516-B498-4AF267C42B24}" type="datetimeFigureOut">
              <a:rPr lang="en-US" smtClean="0"/>
              <a:t>10/25/2009</a:t>
            </a:fld>
            <a:endParaRPr lang="en-A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4FA68-FC4D-4F18-9F1A-B8A8E9237F4B}" type="slidenum">
              <a:rPr lang="en-AU" smtClean="0"/>
              <a:t>‹#›</a:t>
            </a:fld>
            <a:endParaRPr lang="en-A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E8340-F78E-4516-B498-4AF267C42B24}" type="datetimeFigureOut">
              <a:rPr lang="en-US" smtClean="0"/>
              <a:t>10/25/2009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4FA68-FC4D-4F18-9F1A-B8A8E9237F4B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E8340-F78E-4516-B498-4AF267C42B24}" type="datetimeFigureOut">
              <a:rPr lang="en-US" smtClean="0"/>
              <a:t>10/25/2009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4FA68-FC4D-4F18-9F1A-B8A8E9237F4B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E8340-F78E-4516-B498-4AF267C42B24}" type="datetimeFigureOut">
              <a:rPr lang="en-US" smtClean="0"/>
              <a:t>10/25/2009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4FA68-FC4D-4F18-9F1A-B8A8E9237F4B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E8340-F78E-4516-B498-4AF267C42B24}" type="datetimeFigureOut">
              <a:rPr lang="en-US" smtClean="0"/>
              <a:t>10/25/2009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4FA68-FC4D-4F18-9F1A-B8A8E9237F4B}" type="slidenum">
              <a:rPr lang="en-AU" smtClean="0"/>
              <a:t>‹#›</a:t>
            </a:fld>
            <a:endParaRPr lang="en-A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E8340-F78E-4516-B498-4AF267C42B24}" type="datetimeFigureOut">
              <a:rPr lang="en-US" smtClean="0"/>
              <a:t>10/25/2009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4FA68-FC4D-4F18-9F1A-B8A8E9237F4B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E8340-F78E-4516-B498-4AF267C42B24}" type="datetimeFigureOut">
              <a:rPr lang="en-US" smtClean="0"/>
              <a:t>10/25/2009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4FA68-FC4D-4F18-9F1A-B8A8E9237F4B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E8340-F78E-4516-B498-4AF267C42B24}" type="datetimeFigureOut">
              <a:rPr lang="en-US" smtClean="0"/>
              <a:t>10/25/2009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4FA68-FC4D-4F18-9F1A-B8A8E9237F4B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E8340-F78E-4516-B498-4AF267C42B24}" type="datetimeFigureOut">
              <a:rPr lang="en-US" smtClean="0"/>
              <a:t>10/25/2009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4FA68-FC4D-4F18-9F1A-B8A8E9237F4B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E8340-F78E-4516-B498-4AF267C42B24}" type="datetimeFigureOut">
              <a:rPr lang="en-US" smtClean="0"/>
              <a:t>10/25/2009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4FA68-FC4D-4F18-9F1A-B8A8E9237F4B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E8340-F78E-4516-B498-4AF267C42B24}" type="datetimeFigureOut">
              <a:rPr lang="en-US" smtClean="0"/>
              <a:t>10/25/2009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164FA68-FC4D-4F18-9F1A-B8A8E9237F4B}" type="slidenum">
              <a:rPr lang="en-AU" smtClean="0"/>
              <a:t>‹#›</a:t>
            </a:fld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AAE8340-F78E-4516-B498-4AF267C42B24}" type="datetimeFigureOut">
              <a:rPr lang="en-US" smtClean="0"/>
              <a:t>10/25/2009</a:t>
            </a:fld>
            <a:endParaRPr lang="en-A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164FA68-FC4D-4F18-9F1A-B8A8E9237F4B}" type="slidenum">
              <a:rPr lang="en-AU" smtClean="0"/>
              <a:t>‹#›</a:t>
            </a:fld>
            <a:endParaRPr lang="en-A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Guided Reading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AU" dirty="0" smtClean="0"/>
              <a:t>Castlemaine North PS</a:t>
            </a:r>
          </a:p>
          <a:p>
            <a:pPr algn="r"/>
            <a:r>
              <a:rPr lang="en-AU" dirty="0" smtClean="0"/>
              <a:t>October, 2009</a:t>
            </a:r>
            <a:endParaRPr lang="en-A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5"/>
          <p:cNvSpPr txBox="1">
            <a:spLocks/>
          </p:cNvSpPr>
          <p:nvPr/>
        </p:nvSpPr>
        <p:spPr bwMode="auto">
          <a:xfrm>
            <a:off x="7360077" y="4285971"/>
            <a:ext cx="404118" cy="182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282" tIns="32141" rIns="64282" bIns="32141"/>
          <a:lstStyle/>
          <a:p>
            <a:pPr algn="r"/>
            <a:fld id="{023BF907-6ACA-469E-AB21-662F6BA779FB}" type="slidenum">
              <a:rPr lang="en-AU" sz="600"/>
              <a:pPr algn="r"/>
              <a:t>2</a:t>
            </a:fld>
            <a:endParaRPr lang="en-AU" sz="600" dirty="0"/>
          </a:p>
        </p:txBody>
      </p:sp>
      <p:sp>
        <p:nvSpPr>
          <p:cNvPr id="5123" name="Rectangle 2"/>
          <p:cNvSpPr txBox="1">
            <a:spLocks noChangeArrowheads="1"/>
          </p:cNvSpPr>
          <p:nvPr/>
        </p:nvSpPr>
        <p:spPr bwMode="auto">
          <a:xfrm>
            <a:off x="714348" y="5643578"/>
            <a:ext cx="7930530" cy="80341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lIns="64282" tIns="32141" rIns="64282" bIns="32141" anchor="ctr"/>
          <a:lstStyle/>
          <a:p>
            <a:pPr algn="ctr"/>
            <a:r>
              <a:rPr lang="en-US" sz="3000" b="1" dirty="0">
                <a:solidFill>
                  <a:srgbClr val="FFFFFF"/>
                </a:solidFill>
              </a:rPr>
              <a:t>GRADUAL RELEASE OF RESPONSIBILITY</a:t>
            </a:r>
          </a:p>
        </p:txBody>
      </p:sp>
      <p:sp>
        <p:nvSpPr>
          <p:cNvPr id="5124" name="Text Box 39"/>
          <p:cNvSpPr txBox="1">
            <a:spLocks noChangeArrowheads="1"/>
          </p:cNvSpPr>
          <p:nvPr/>
        </p:nvSpPr>
        <p:spPr bwMode="auto">
          <a:xfrm>
            <a:off x="1945793" y="2078825"/>
            <a:ext cx="1178863" cy="1660381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64282" tIns="32141" rIns="64282" bIns="32141"/>
          <a:lstStyle/>
          <a:p>
            <a:pPr algn="ctr" eaLnBrk="0" hangingPunct="0">
              <a:spcBef>
                <a:spcPct val="50000"/>
              </a:spcBef>
            </a:pPr>
            <a:r>
              <a:rPr lang="en-US" sz="1200" b="1" dirty="0"/>
              <a:t>MODELLING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800" b="1" dirty="0"/>
              <a:t>The teacher demonstrates and explains the literacy focus being taught. This is achieved by thinking aloud the mental processes and </a:t>
            </a:r>
            <a:r>
              <a:rPr lang="en-US" sz="800" b="1" dirty="0" err="1"/>
              <a:t>modelling</a:t>
            </a:r>
            <a:r>
              <a:rPr lang="en-US" sz="800" b="1" dirty="0"/>
              <a:t> the reading, writing, speaking and listening</a:t>
            </a:r>
          </a:p>
        </p:txBody>
      </p:sp>
      <p:sp>
        <p:nvSpPr>
          <p:cNvPr id="5125" name="Text Box 41"/>
          <p:cNvSpPr txBox="1">
            <a:spLocks noChangeArrowheads="1"/>
          </p:cNvSpPr>
          <p:nvPr/>
        </p:nvSpPr>
        <p:spPr bwMode="auto">
          <a:xfrm>
            <a:off x="1945793" y="3953449"/>
            <a:ext cx="1178863" cy="758776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64282" tIns="32141" rIns="64282" bIns="32141"/>
          <a:lstStyle/>
          <a:p>
            <a:pPr algn="ctr" eaLnBrk="0" hangingPunct="0">
              <a:spcBef>
                <a:spcPct val="50000"/>
              </a:spcBef>
            </a:pPr>
            <a:r>
              <a:rPr lang="en-US" sz="800" b="1" dirty="0"/>
              <a:t>The student participates by actively attending to the demonstrations</a:t>
            </a:r>
          </a:p>
        </p:txBody>
      </p:sp>
      <p:sp>
        <p:nvSpPr>
          <p:cNvPr id="5126" name="Text Box 44"/>
          <p:cNvSpPr txBox="1">
            <a:spLocks noChangeArrowheads="1"/>
          </p:cNvSpPr>
          <p:nvPr/>
        </p:nvSpPr>
        <p:spPr bwMode="auto">
          <a:xfrm>
            <a:off x="3499749" y="2078825"/>
            <a:ext cx="1178863" cy="1265371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64282" tIns="32141" rIns="64282" bIns="32141"/>
          <a:lstStyle/>
          <a:p>
            <a:pPr algn="ctr" eaLnBrk="0" hangingPunct="0">
              <a:spcBef>
                <a:spcPct val="50000"/>
              </a:spcBef>
            </a:pPr>
            <a:r>
              <a:rPr lang="en-US" sz="1200" b="1" dirty="0"/>
              <a:t>SHARING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800" b="1" dirty="0"/>
              <a:t>The teacher continues to demonstrate the literacy focus, encouraging students to contribute ideas and information</a:t>
            </a:r>
          </a:p>
        </p:txBody>
      </p:sp>
      <p:sp>
        <p:nvSpPr>
          <p:cNvPr id="5127" name="Text Box 45"/>
          <p:cNvSpPr txBox="1">
            <a:spLocks noChangeArrowheads="1"/>
          </p:cNvSpPr>
          <p:nvPr/>
        </p:nvSpPr>
        <p:spPr bwMode="auto">
          <a:xfrm>
            <a:off x="3499749" y="3685645"/>
            <a:ext cx="1178863" cy="1012074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64282" tIns="32141" rIns="64282" bIns="32141"/>
          <a:lstStyle/>
          <a:p>
            <a:pPr algn="ctr" eaLnBrk="0" hangingPunct="0">
              <a:spcBef>
                <a:spcPct val="50000"/>
              </a:spcBef>
            </a:pPr>
            <a:r>
              <a:rPr lang="en-US" sz="800" b="1" dirty="0"/>
              <a:t>Students contribute ideas and begin to </a:t>
            </a:r>
            <a:r>
              <a:rPr lang="en-US" sz="800" b="1" dirty="0" err="1"/>
              <a:t>practise</a:t>
            </a:r>
            <a:r>
              <a:rPr lang="en-US" sz="800" b="1" dirty="0"/>
              <a:t> the use of the literacy focus in whole class situations</a:t>
            </a:r>
          </a:p>
        </p:txBody>
      </p:sp>
      <p:sp>
        <p:nvSpPr>
          <p:cNvPr id="5128" name="Text Box 46"/>
          <p:cNvSpPr txBox="1">
            <a:spLocks noChangeArrowheads="1"/>
          </p:cNvSpPr>
          <p:nvPr/>
        </p:nvSpPr>
        <p:spPr bwMode="auto">
          <a:xfrm>
            <a:off x="5107288" y="2078824"/>
            <a:ext cx="1178863" cy="1012074"/>
          </a:xfrm>
          <a:prstGeom prst="rect">
            <a:avLst/>
          </a:prstGeom>
          <a:solidFill>
            <a:srgbClr val="FF000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64282" tIns="32141" rIns="64282" bIns="32141"/>
          <a:lstStyle/>
          <a:p>
            <a:pPr algn="ctr" eaLnBrk="0" hangingPunct="0">
              <a:spcBef>
                <a:spcPct val="50000"/>
              </a:spcBef>
            </a:pPr>
            <a:r>
              <a:rPr lang="en-US" sz="1200" b="1" dirty="0">
                <a:solidFill>
                  <a:srgbClr val="FFFFFF"/>
                </a:solidFill>
              </a:rPr>
              <a:t>GUIDING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800" b="1" dirty="0">
                <a:solidFill>
                  <a:srgbClr val="FFFFFF"/>
                </a:solidFill>
              </a:rPr>
              <a:t>The teacher provides scaffolds for students to use the literacy focus. Teacher provides feedback</a:t>
            </a:r>
            <a:endParaRPr lang="en-US" sz="800" dirty="0">
              <a:solidFill>
                <a:srgbClr val="FFFFFF"/>
              </a:solidFill>
            </a:endParaRPr>
          </a:p>
        </p:txBody>
      </p:sp>
      <p:sp>
        <p:nvSpPr>
          <p:cNvPr id="5129" name="Text Box 47"/>
          <p:cNvSpPr txBox="1">
            <a:spLocks noChangeArrowheads="1"/>
          </p:cNvSpPr>
          <p:nvPr/>
        </p:nvSpPr>
        <p:spPr bwMode="auto">
          <a:xfrm>
            <a:off x="5107288" y="3471403"/>
            <a:ext cx="1178863" cy="1265371"/>
          </a:xfrm>
          <a:prstGeom prst="rect">
            <a:avLst/>
          </a:prstGeom>
          <a:solidFill>
            <a:srgbClr val="FF000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64282" tIns="32141" rIns="64282" bIns="32141"/>
          <a:lstStyle/>
          <a:p>
            <a:pPr algn="ctr" eaLnBrk="0" hangingPunct="0">
              <a:spcBef>
                <a:spcPct val="50000"/>
              </a:spcBef>
            </a:pPr>
            <a:r>
              <a:rPr lang="en-US" sz="800" b="1" dirty="0">
                <a:solidFill>
                  <a:schemeClr val="bg1"/>
                </a:solidFill>
              </a:rPr>
              <a:t>Students work with help from the teacher and peers to </a:t>
            </a:r>
            <a:r>
              <a:rPr lang="en-US" sz="800" b="1" dirty="0" err="1">
                <a:solidFill>
                  <a:schemeClr val="bg1"/>
                </a:solidFill>
              </a:rPr>
              <a:t>practise</a:t>
            </a:r>
            <a:r>
              <a:rPr lang="en-US" sz="800" b="1" dirty="0">
                <a:solidFill>
                  <a:schemeClr val="bg1"/>
                </a:solidFill>
              </a:rPr>
              <a:t> the use of the literacy focus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130" name="Text Box 49"/>
          <p:cNvSpPr txBox="1">
            <a:spLocks noChangeArrowheads="1"/>
          </p:cNvSpPr>
          <p:nvPr/>
        </p:nvSpPr>
        <p:spPr bwMode="auto">
          <a:xfrm>
            <a:off x="6714828" y="2078825"/>
            <a:ext cx="1178863" cy="758776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64282" tIns="32141" rIns="64282" bIns="32141"/>
          <a:lstStyle/>
          <a:p>
            <a:pPr algn="ctr" eaLnBrk="0" hangingPunct="0">
              <a:spcBef>
                <a:spcPct val="50000"/>
              </a:spcBef>
            </a:pPr>
            <a:r>
              <a:rPr lang="en-US" sz="1200" b="1" dirty="0"/>
              <a:t>APPLYING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800" b="1" dirty="0"/>
              <a:t>The teacher offers support and encouragement when necessary</a:t>
            </a:r>
          </a:p>
        </p:txBody>
      </p:sp>
      <p:sp>
        <p:nvSpPr>
          <p:cNvPr id="5131" name="Text Box 50"/>
          <p:cNvSpPr txBox="1">
            <a:spLocks noChangeArrowheads="1"/>
          </p:cNvSpPr>
          <p:nvPr/>
        </p:nvSpPr>
        <p:spPr bwMode="auto">
          <a:xfrm>
            <a:off x="6714828" y="3203599"/>
            <a:ext cx="1178863" cy="151755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64282" tIns="32141" rIns="64282" bIns="32141"/>
          <a:lstStyle/>
          <a:p>
            <a:pPr algn="ctr" eaLnBrk="0" hangingPunct="0">
              <a:spcBef>
                <a:spcPct val="50000"/>
              </a:spcBef>
            </a:pPr>
            <a:r>
              <a:rPr lang="en-US" sz="800" b="1" dirty="0"/>
              <a:t>The student works independently to apply the use of literacy focus</a:t>
            </a:r>
            <a:endParaRPr lang="en-US" sz="800" dirty="0"/>
          </a:p>
        </p:txBody>
      </p:sp>
      <p:sp>
        <p:nvSpPr>
          <p:cNvPr id="5132" name="Text Box 53"/>
          <p:cNvSpPr txBox="1">
            <a:spLocks noChangeArrowheads="1"/>
          </p:cNvSpPr>
          <p:nvPr/>
        </p:nvSpPr>
        <p:spPr bwMode="auto">
          <a:xfrm>
            <a:off x="1195608" y="1703900"/>
            <a:ext cx="609526" cy="27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282" tIns="32141" rIns="64282" bIns="32141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700" b="1" dirty="0"/>
              <a:t>Role of the teacher</a:t>
            </a:r>
          </a:p>
        </p:txBody>
      </p:sp>
      <p:sp>
        <p:nvSpPr>
          <p:cNvPr id="5133" name="Text Box 55"/>
          <p:cNvSpPr txBox="1">
            <a:spLocks noChangeArrowheads="1"/>
          </p:cNvSpPr>
          <p:nvPr/>
        </p:nvSpPr>
        <p:spPr bwMode="auto">
          <a:xfrm>
            <a:off x="1249193" y="4875139"/>
            <a:ext cx="625154" cy="27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282" tIns="32141" rIns="64282" bIns="32141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700" b="1" dirty="0"/>
              <a:t>Role of the student</a:t>
            </a:r>
          </a:p>
        </p:txBody>
      </p:sp>
      <p:sp>
        <p:nvSpPr>
          <p:cNvPr id="5134" name="Text Box 59"/>
          <p:cNvSpPr txBox="1">
            <a:spLocks noChangeArrowheads="1"/>
          </p:cNvSpPr>
          <p:nvPr/>
        </p:nvSpPr>
        <p:spPr bwMode="auto">
          <a:xfrm>
            <a:off x="5732443" y="4797030"/>
            <a:ext cx="2431404" cy="160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282" tIns="32141" rIns="64282" bIns="32141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AU" sz="600" b="1" dirty="0"/>
              <a:t>Pearson &amp; Gallagher</a:t>
            </a:r>
          </a:p>
        </p:txBody>
      </p:sp>
      <p:sp>
        <p:nvSpPr>
          <p:cNvPr id="5135" name="Text Box 63"/>
          <p:cNvSpPr txBox="1">
            <a:spLocks noChangeArrowheads="1"/>
          </p:cNvSpPr>
          <p:nvPr/>
        </p:nvSpPr>
        <p:spPr bwMode="auto">
          <a:xfrm rot="-5400000">
            <a:off x="188695" y="3300077"/>
            <a:ext cx="2632284" cy="18977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4282" tIns="32141" rIns="64282" bIns="32141"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AU" sz="800" b="1" dirty="0"/>
              <a:t>DEGREE OF CONTROL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4"/>
          <p:cNvSpPr txBox="1">
            <a:spLocks/>
          </p:cNvSpPr>
          <p:nvPr/>
        </p:nvSpPr>
        <p:spPr bwMode="auto">
          <a:xfrm>
            <a:off x="857224" y="5572140"/>
            <a:ext cx="7773125" cy="64294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lIns="91429" tIns="45715" rIns="91429" bIns="45715"/>
          <a:lstStyle/>
          <a:p>
            <a:pPr defTabSz="914015"/>
            <a:r>
              <a:rPr lang="en-US" sz="3000" b="1" dirty="0">
                <a:solidFill>
                  <a:srgbClr val="FFFFFF"/>
                </a:solidFill>
              </a:rPr>
              <a:t>GUIDED </a:t>
            </a:r>
            <a:r>
              <a:rPr lang="en-US" sz="3000" b="1" dirty="0" smtClean="0">
                <a:solidFill>
                  <a:srgbClr val="FFFFFF"/>
                </a:solidFill>
              </a:rPr>
              <a:t>READING DESCRIPTION                 </a:t>
            </a:r>
            <a:r>
              <a:rPr lang="en-US" sz="3000" b="1" dirty="0">
                <a:solidFill>
                  <a:srgbClr val="FB7826"/>
                </a:solidFill>
              </a:rPr>
              <a:t/>
            </a:r>
            <a:br>
              <a:rPr lang="en-US" sz="3000" b="1" dirty="0">
                <a:solidFill>
                  <a:srgbClr val="FB7826"/>
                </a:solidFill>
              </a:rPr>
            </a:br>
            <a:endParaRPr lang="en-US" sz="3000" b="1" dirty="0">
              <a:solidFill>
                <a:srgbClr val="FB7826"/>
              </a:solidFill>
            </a:endParaRPr>
          </a:p>
        </p:txBody>
      </p:sp>
      <p:sp>
        <p:nvSpPr>
          <p:cNvPr id="8195" name="Content Placeholder 5"/>
          <p:cNvSpPr txBox="1">
            <a:spLocks/>
          </p:cNvSpPr>
          <p:nvPr/>
        </p:nvSpPr>
        <p:spPr bwMode="auto">
          <a:xfrm>
            <a:off x="766931" y="1233012"/>
            <a:ext cx="7773125" cy="444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/>
          <a:lstStyle/>
          <a:p>
            <a:pPr algn="ctr"/>
            <a:endParaRPr lang="en-AU" sz="2500" dirty="0"/>
          </a:p>
          <a:p>
            <a:pPr algn="ctr"/>
            <a:endParaRPr lang="en-AU" sz="3400" dirty="0"/>
          </a:p>
          <a:p>
            <a:pPr algn="ctr"/>
            <a:r>
              <a:rPr lang="en-AU" sz="3400" dirty="0"/>
              <a:t>The teacher </a:t>
            </a:r>
          </a:p>
          <a:p>
            <a:pPr algn="ctr"/>
            <a:r>
              <a:rPr lang="en-AU" sz="3400" dirty="0"/>
              <a:t>and a small group of students </a:t>
            </a:r>
          </a:p>
          <a:p>
            <a:pPr algn="ctr"/>
            <a:r>
              <a:rPr lang="en-AU" sz="3400" b="1" dirty="0"/>
              <a:t>talk,</a:t>
            </a:r>
            <a:r>
              <a:rPr lang="en-AU" sz="3400" dirty="0"/>
              <a:t> </a:t>
            </a:r>
            <a:r>
              <a:rPr lang="en-AU" sz="3400" b="1" dirty="0"/>
              <a:t>read</a:t>
            </a:r>
            <a:r>
              <a:rPr lang="en-AU" sz="3400" dirty="0"/>
              <a:t> and </a:t>
            </a:r>
            <a:r>
              <a:rPr lang="en-AU" sz="3400" b="1" dirty="0"/>
              <a:t>think</a:t>
            </a:r>
            <a:r>
              <a:rPr lang="en-AU" sz="3400" dirty="0"/>
              <a:t> </a:t>
            </a:r>
          </a:p>
          <a:p>
            <a:pPr algn="ctr"/>
            <a:r>
              <a:rPr lang="en-AU" sz="3400" dirty="0"/>
              <a:t>their way purposefully through a </a:t>
            </a:r>
          </a:p>
          <a:p>
            <a:pPr algn="ctr"/>
            <a:r>
              <a:rPr lang="en-AU" sz="3400" dirty="0"/>
              <a:t>common text, working collaboratively. </a:t>
            </a:r>
          </a:p>
          <a:p>
            <a:pPr algn="ctr">
              <a:spcBef>
                <a:spcPct val="20000"/>
              </a:spcBef>
            </a:pPr>
            <a:endParaRPr lang="en-US" sz="2300" dirty="0">
              <a:solidFill>
                <a:srgbClr val="4B4B4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 txBox="1">
            <a:spLocks noChangeArrowheads="1"/>
          </p:cNvSpPr>
          <p:nvPr/>
        </p:nvSpPr>
        <p:spPr bwMode="auto">
          <a:xfrm>
            <a:off x="500034" y="1071546"/>
            <a:ext cx="8229711" cy="452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2" tIns="45711" rIns="91422" bIns="45711"/>
          <a:lstStyle/>
          <a:p>
            <a:pPr marL="342616" indent="-342616" defTabSz="914015">
              <a:spcBef>
                <a:spcPct val="20000"/>
              </a:spcBef>
              <a:buFont typeface="Arial" pitchFamily="34" charset="0"/>
              <a:buChar char="•"/>
            </a:pPr>
            <a:r>
              <a:rPr lang="en-AU" sz="3400" dirty="0"/>
              <a:t>Teaching for Strategies</a:t>
            </a:r>
          </a:p>
          <a:p>
            <a:pPr marL="342616" indent="-342616" defTabSz="914015">
              <a:spcBef>
                <a:spcPct val="20000"/>
              </a:spcBef>
              <a:buFont typeface="Arial" pitchFamily="34" charset="0"/>
              <a:buChar char="•"/>
            </a:pPr>
            <a:r>
              <a:rPr lang="en-AU" sz="3400" dirty="0"/>
              <a:t>Focussed, deliberate observations</a:t>
            </a:r>
          </a:p>
          <a:p>
            <a:pPr marL="342616" indent="-342616" defTabSz="914015">
              <a:spcBef>
                <a:spcPct val="20000"/>
              </a:spcBef>
              <a:buFontTx/>
              <a:buChar char="•"/>
            </a:pPr>
            <a:r>
              <a:rPr lang="en-AU" sz="3400" dirty="0"/>
              <a:t>On Demand: Adaptive, Linear or 			</a:t>
            </a:r>
            <a:r>
              <a:rPr lang="en-US" sz="3400" dirty="0"/>
              <a:t>Progress report </a:t>
            </a:r>
          </a:p>
          <a:p>
            <a:pPr marL="342616" indent="-342616" defTabSz="914015">
              <a:spcBef>
                <a:spcPct val="20000"/>
              </a:spcBef>
              <a:buFontTx/>
              <a:buChar char="•"/>
            </a:pPr>
            <a:r>
              <a:rPr lang="en-AU" sz="3400" dirty="0"/>
              <a:t>Reading Response Journal</a:t>
            </a:r>
          </a:p>
          <a:p>
            <a:pPr marL="342616" indent="-342616" defTabSz="914015">
              <a:spcBef>
                <a:spcPct val="20000"/>
              </a:spcBef>
              <a:buFontTx/>
              <a:buChar char="•"/>
            </a:pPr>
            <a:r>
              <a:rPr lang="en-AU" sz="3400" dirty="0"/>
              <a:t>Previous Guided reading sessions</a:t>
            </a:r>
          </a:p>
          <a:p>
            <a:pPr marL="342616" indent="-342616" defTabSz="914015">
              <a:spcBef>
                <a:spcPct val="20000"/>
              </a:spcBef>
              <a:buFontTx/>
              <a:buChar char="•"/>
            </a:pPr>
            <a:r>
              <a:rPr lang="en-AU" sz="3400" dirty="0" smtClean="0"/>
              <a:t>Individual </a:t>
            </a:r>
            <a:r>
              <a:rPr lang="en-AU" sz="3400" dirty="0"/>
              <a:t>Reading Conferences 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714348" y="5429264"/>
            <a:ext cx="7930530" cy="80341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lIns="64282" tIns="32141" rIns="64282" bIns="32141" anchor="ctr"/>
          <a:lstStyle/>
          <a:p>
            <a:pPr algn="ctr"/>
            <a:r>
              <a:rPr lang="en-US" sz="3000" b="1" dirty="0" smtClean="0">
                <a:solidFill>
                  <a:srgbClr val="FFFFFF"/>
                </a:solidFill>
              </a:rPr>
              <a:t>IDENTIFYING AN INSTRUCTIONAL FOCUS</a:t>
            </a:r>
            <a:endParaRPr lang="en-US" sz="30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214422"/>
            <a:ext cx="8110263" cy="5471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Box 4"/>
          <p:cNvSpPr txBox="1">
            <a:spLocks noChangeArrowheads="1"/>
          </p:cNvSpPr>
          <p:nvPr/>
        </p:nvSpPr>
        <p:spPr bwMode="auto">
          <a:xfrm>
            <a:off x="1000100" y="3857628"/>
            <a:ext cx="6833161" cy="24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282" tIns="32141" rIns="64282" bIns="32141">
            <a:spAutoFit/>
          </a:bodyPr>
          <a:lstStyle/>
          <a:p>
            <a:pPr algn="ctr"/>
            <a:r>
              <a:rPr lang="en-AU" sz="5100" b="1" dirty="0" smtClean="0">
                <a:latin typeface="Bradley Hand ITC" pitchFamily="66" charset="0"/>
              </a:rPr>
              <a:t>Look for clues in the text to help us make </a:t>
            </a:r>
            <a:r>
              <a:rPr lang="en-AU" sz="5100" b="1" dirty="0" smtClean="0">
                <a:latin typeface="Bradley Hand ITC" pitchFamily="66" charset="0"/>
              </a:rPr>
              <a:t>predictions.</a:t>
            </a:r>
            <a:endParaRPr lang="en-AU" sz="5100" b="1" dirty="0"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114732"/>
            <a:ext cx="8561267" cy="5743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Box 4"/>
          <p:cNvSpPr txBox="1">
            <a:spLocks noChangeArrowheads="1"/>
          </p:cNvSpPr>
          <p:nvPr/>
        </p:nvSpPr>
        <p:spPr bwMode="auto">
          <a:xfrm>
            <a:off x="928662" y="4071942"/>
            <a:ext cx="6833161" cy="24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282" tIns="32141" rIns="64282" bIns="32141">
            <a:spAutoFit/>
          </a:bodyPr>
          <a:lstStyle/>
          <a:p>
            <a:pPr algn="ctr"/>
            <a:r>
              <a:rPr lang="en-AU" sz="5100" b="1" dirty="0" smtClean="0">
                <a:latin typeface="Bradley Hand ITC" pitchFamily="66" charset="0"/>
              </a:rPr>
              <a:t>As we read we can confirm or reject our predictions.</a:t>
            </a:r>
            <a:endParaRPr lang="en-AU" sz="5100" b="1" dirty="0">
              <a:latin typeface="Bradley Hand ITC" pitchFamily="66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214422"/>
            <a:ext cx="8151567" cy="5483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Box 4"/>
          <p:cNvSpPr txBox="1">
            <a:spLocks noChangeArrowheads="1"/>
          </p:cNvSpPr>
          <p:nvPr/>
        </p:nvSpPr>
        <p:spPr bwMode="auto">
          <a:xfrm>
            <a:off x="1071538" y="3653769"/>
            <a:ext cx="6833161" cy="3204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282" tIns="32141" rIns="64282" bIns="32141">
            <a:spAutoFit/>
          </a:bodyPr>
          <a:lstStyle/>
          <a:p>
            <a:pPr algn="ctr"/>
            <a:r>
              <a:rPr lang="en-AU" sz="5100" b="1" dirty="0">
                <a:latin typeface="Bradley Hand ITC" pitchFamily="66" charset="0"/>
              </a:rPr>
              <a:t>People who can </a:t>
            </a:r>
            <a:r>
              <a:rPr lang="en-AU" sz="5100" b="1" dirty="0" smtClean="0">
                <a:latin typeface="Bradley Hand ITC" pitchFamily="66" charset="0"/>
              </a:rPr>
              <a:t>explain how the clues help them to make predictions in a text.</a:t>
            </a:r>
            <a:endParaRPr lang="en-AU" sz="5100" b="1" dirty="0">
              <a:latin typeface="Bradley Hand ITC" pitchFamily="66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Resources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Catching on to Comprehension (Pearson)</a:t>
            </a:r>
          </a:p>
          <a:p>
            <a:r>
              <a:rPr lang="en-AU" dirty="0" smtClean="0"/>
              <a:t>Continuum of Literacy Learning (</a:t>
            </a:r>
            <a:r>
              <a:rPr lang="en-AU" dirty="0" err="1" smtClean="0"/>
              <a:t>Fountas</a:t>
            </a:r>
            <a:r>
              <a:rPr lang="en-AU" dirty="0" smtClean="0"/>
              <a:t> &amp; </a:t>
            </a:r>
            <a:r>
              <a:rPr lang="en-AU" dirty="0" err="1" smtClean="0"/>
              <a:t>Pinnell</a:t>
            </a:r>
            <a:r>
              <a:rPr lang="en-AU" dirty="0" smtClean="0"/>
              <a:t>)</a:t>
            </a:r>
          </a:p>
          <a:p>
            <a:r>
              <a:rPr lang="en-AU" dirty="0" smtClean="0"/>
              <a:t>Guided Reading (</a:t>
            </a:r>
            <a:r>
              <a:rPr lang="en-AU" dirty="0" err="1" smtClean="0"/>
              <a:t>Fountas</a:t>
            </a:r>
            <a:r>
              <a:rPr lang="en-AU" dirty="0" smtClean="0"/>
              <a:t> &amp; </a:t>
            </a:r>
            <a:r>
              <a:rPr lang="en-AU" dirty="0" err="1" smtClean="0"/>
              <a:t>Pinnell</a:t>
            </a:r>
            <a:r>
              <a:rPr lang="en-AU" dirty="0" smtClean="0"/>
              <a:t>)</a:t>
            </a:r>
          </a:p>
          <a:p>
            <a:r>
              <a:rPr lang="en-AU" dirty="0" smtClean="0"/>
              <a:t>Teaching for Comprehending &amp; Fluency (</a:t>
            </a:r>
            <a:r>
              <a:rPr lang="en-AU" dirty="0" err="1" smtClean="0"/>
              <a:t>Fountas</a:t>
            </a:r>
            <a:r>
              <a:rPr lang="en-AU" dirty="0" smtClean="0"/>
              <a:t> </a:t>
            </a:r>
            <a:r>
              <a:rPr lang="en-AU" dirty="0" smtClean="0"/>
              <a:t>&amp; </a:t>
            </a:r>
            <a:r>
              <a:rPr lang="en-AU" dirty="0" err="1" smtClean="0"/>
              <a:t>Pinnell</a:t>
            </a:r>
            <a:r>
              <a:rPr lang="en-AU" dirty="0" smtClean="0"/>
              <a:t>)</a:t>
            </a:r>
          </a:p>
          <a:p>
            <a:r>
              <a:rPr lang="en-AU" dirty="0" smtClean="0"/>
              <a:t>Write Time for Kids</a:t>
            </a:r>
          </a:p>
          <a:p>
            <a:r>
              <a:rPr lang="en-AU" dirty="0" smtClean="0"/>
              <a:t>Key Characteristics of Effective Literacy Teaching (DEECD)</a:t>
            </a:r>
            <a:endParaRPr lang="en-A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120</TotalTime>
  <Words>285</Words>
  <Application>Microsoft Office PowerPoint</Application>
  <PresentationFormat>On-screen Show (4:3)</PresentationFormat>
  <Paragraphs>46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Flow</vt:lpstr>
      <vt:lpstr>Guided Reading</vt:lpstr>
      <vt:lpstr>Slide 2</vt:lpstr>
      <vt:lpstr>Slide 3</vt:lpstr>
      <vt:lpstr>Slide 4</vt:lpstr>
      <vt:lpstr>Slide 5</vt:lpstr>
      <vt:lpstr>Slide 6</vt:lpstr>
      <vt:lpstr>Slide 7</vt:lpstr>
      <vt:lpstr>Resources </vt:lpstr>
    </vt:vector>
  </TitlesOfParts>
  <Company>Department of Education and Training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08110039</dc:creator>
  <cp:lastModifiedBy>08110039</cp:lastModifiedBy>
  <cp:revision>13</cp:revision>
  <dcterms:created xsi:type="dcterms:W3CDTF">2009-10-25T01:12:18Z</dcterms:created>
  <dcterms:modified xsi:type="dcterms:W3CDTF">2009-10-25T03:12:45Z</dcterms:modified>
</cp:coreProperties>
</file>